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anklin Gothic Book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5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7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0"/>
          <p:cNvSpPr/>
          <p:nvPr/>
        </p:nvSpPr>
        <p:spPr>
          <a:xfrm>
            <a:off x="990600" y="1017588"/>
            <a:ext cx="7178675" cy="4830762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>
            <a:off x="990600" y="1009650"/>
            <a:ext cx="7180263" cy="4832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769938" y="701675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7854950" y="74930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88" y="5357813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1857-A561-4C93-8BEA-9EA0F9256835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750" y="5357813"/>
            <a:ext cx="50339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475" y="5357813"/>
            <a:ext cx="554038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4D1C172-0775-4424-BEC3-B8D1754FDC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76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F3CA2-F45C-4AF0-A311-0070BFC06CC0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50B9E-C3EC-42E8-AEED-0BB75F9BF1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7770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EDA18-918F-4F80-A502-4D54A4F272E4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262A9-75F0-4914-9C21-12B625CFAF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928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0DDAD6-88D5-47E6-B1E3-C3395D51A480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C9B24-C94B-4756-B740-DDE307C5F5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635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CEFA8-AF60-47B6-956C-53EAC3127C06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8891A0-1A61-4EF8-AD3D-6FD8EE8960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02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E6E45-DFFE-4359-84E3-FEABE439B956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13734-AE50-4B09-96BF-16084E0250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800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2D671-D07C-40E9-BA27-0A79D464B781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DE193-7D08-4772-A0D3-2B0811D4C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519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3C803-154C-488F-80FF-A966EB10FD18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1BB57-070F-46E4-ACCF-72CAD001394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23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C6DE9A-2CBF-477D-B8DF-2E6291E2CA19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C491F-7187-4F2E-8877-C662568294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1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5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6"/>
          <p:cNvSpPr/>
          <p:nvPr/>
        </p:nvSpPr>
        <p:spPr>
          <a:xfrm rot="60000">
            <a:off x="4471988" y="603250"/>
            <a:ext cx="3787775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2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3"/>
          <p:cNvSpPr/>
          <p:nvPr/>
        </p:nvSpPr>
        <p:spPr>
          <a:xfrm rot="21540000">
            <a:off x="749300" y="576263"/>
            <a:ext cx="3789363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2063" y="5886450"/>
            <a:ext cx="121285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0F7A0-C165-4154-990B-989FD39DF39E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29300"/>
            <a:ext cx="35226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8088" y="5897563"/>
            <a:ext cx="5540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9744A-C058-466D-A5B9-22C8E15DF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126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6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1"/>
          <p:cNvSpPr/>
          <p:nvPr/>
        </p:nvSpPr>
        <p:spPr>
          <a:xfrm rot="21540000">
            <a:off x="749300" y="576263"/>
            <a:ext cx="3789363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2"/>
          <p:cNvSpPr/>
          <p:nvPr/>
        </p:nvSpPr>
        <p:spPr>
          <a:xfrm rot="21540000">
            <a:off x="744538" y="576263"/>
            <a:ext cx="3789362" cy="5721350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28"/>
          <p:cNvSpPr/>
          <p:nvPr/>
        </p:nvSpPr>
        <p:spPr>
          <a:xfrm rot="60000">
            <a:off x="4468813" y="604838"/>
            <a:ext cx="3789362" cy="5722937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29"/>
          <p:cNvSpPr/>
          <p:nvPr/>
        </p:nvSpPr>
        <p:spPr>
          <a:xfrm rot="60000">
            <a:off x="4464050" y="603250"/>
            <a:ext cx="3789363" cy="5722938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2371725" y="293688"/>
            <a:ext cx="566738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6280150" y="333375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238" y="5888038"/>
            <a:ext cx="121443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9148E-571F-4884-BCA1-C27224316CB7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1"/>
          </p:nvPr>
        </p:nvSpPr>
        <p:spPr>
          <a:xfrm rot="21540000">
            <a:off x="914400" y="5830888"/>
            <a:ext cx="33194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850" y="5900738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E68F8-8124-4C00-8CCF-C3FA2B552D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798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838" y="574675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838" y="576263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032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435684">
            <a:off x="544513" y="273050"/>
            <a:ext cx="566737" cy="56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96196">
            <a:off x="8115300" y="298450"/>
            <a:ext cx="566738" cy="566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itle Placeholder 1"/>
          <p:cNvSpPr>
            <a:spLocks noGrp="1"/>
          </p:cNvSpPr>
          <p:nvPr>
            <p:ph type="title"/>
          </p:nvPr>
        </p:nvSpPr>
        <p:spPr bwMode="auto">
          <a:xfrm>
            <a:off x="1095375" y="817563"/>
            <a:ext cx="6964363" cy="120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63675" y="2119313"/>
            <a:ext cx="6196013" cy="360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775" y="5808663"/>
            <a:ext cx="1212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D8AD7629-0B0D-456E-8E9B-B7C4828DC63E}" type="datetimeFigureOut">
              <a:rPr lang="ru-RU"/>
              <a:pPr>
                <a:defRPr/>
              </a:pPr>
              <a:t>04.03.2011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" y="5808663"/>
            <a:ext cx="5540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800" y="5808663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Rage Italic" pitchFamily="66" charset="0"/>
                <a:cs typeface="+mn-cs"/>
              </a:defRPr>
            </a:lvl1pPr>
          </a:lstStyle>
          <a:p>
            <a:pPr>
              <a:defRPr/>
            </a:pPr>
            <a:fld id="{FAECB047-D679-422A-B4E6-A0481E7EF5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92" r:id="rId8"/>
    <p:sldLayoutId id="2147483793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tantia" pitchFamily="18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644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35150" y="836613"/>
            <a:ext cx="5257800" cy="216058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7200" b="1" smtClean="0">
                <a:solidFill>
                  <a:srgbClr val="002060"/>
                </a:solidFill>
              </a:rPr>
              <a:t>Тема:</a:t>
            </a:r>
            <a:br>
              <a:rPr lang="ru-RU" sz="7200" b="1" smtClean="0">
                <a:solidFill>
                  <a:srgbClr val="002060"/>
                </a:solidFill>
              </a:rPr>
            </a:br>
            <a:endParaRPr lang="ru-RU" sz="7200" b="1" smtClean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27200" y="2852738"/>
            <a:ext cx="5711825" cy="273685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7200" b="1" i="1" dirty="0" smtClean="0">
                <a:solidFill>
                  <a:srgbClr val="7030A0"/>
                </a:solidFill>
              </a:rPr>
              <a:t>«Деловые бумаги в школе»</a:t>
            </a:r>
            <a:endParaRPr lang="ru-RU" sz="72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908050"/>
            <a:ext cx="6254750" cy="1368425"/>
          </a:xfrm>
        </p:spPr>
        <p:txBody>
          <a:bodyPr/>
          <a:lstStyle/>
          <a:p>
            <a:pPr eaLnBrk="1" hangingPunct="1"/>
            <a:r>
              <a:rPr lang="ru-RU" sz="6000" b="1" smtClean="0">
                <a:solidFill>
                  <a:srgbClr val="7030A0"/>
                </a:solidFill>
              </a:rPr>
              <a:t>Расписка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2276475"/>
            <a:ext cx="6232525" cy="2759075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solidFill>
                  <a:srgbClr val="002060"/>
                </a:solidFill>
              </a:rPr>
              <a:t>Официальный документ, удостоверяющий получение чего-либо. Пишется в подтверждение получения ценных предметов.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692150"/>
            <a:ext cx="6254750" cy="1368425"/>
          </a:xfrm>
        </p:spPr>
        <p:txBody>
          <a:bodyPr/>
          <a:lstStyle/>
          <a:p>
            <a:r>
              <a:rPr lang="ru-RU" sz="6000" b="1" smtClean="0">
                <a:solidFill>
                  <a:srgbClr val="002060"/>
                </a:solidFill>
              </a:rPr>
              <a:t>Заявление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1989138"/>
            <a:ext cx="6232525" cy="4103687"/>
          </a:xfrm>
        </p:spPr>
        <p:txBody>
          <a:bodyPr/>
          <a:lstStyle/>
          <a:p>
            <a:pPr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Реквизиты:</a:t>
            </a:r>
            <a:endParaRPr lang="ru-RU" sz="2800" b="1" i="1" dirty="0" smtClean="0">
              <a:solidFill>
                <a:srgbClr val="7030A0"/>
              </a:solidFill>
            </a:endParaRP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Адресат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Заявитель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Наименование вида документа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Текст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Подпись</a:t>
            </a:r>
          </a:p>
          <a:p>
            <a:pPr marL="457200" indent="-457200">
              <a:buFont typeface="Arial" pitchFamily="34" charset="0"/>
              <a:buChar char="•"/>
              <a:defRPr/>
            </a:pPr>
            <a:r>
              <a:rPr lang="ru-RU" sz="2800" b="1" i="1" u="sng" dirty="0" smtClean="0">
                <a:solidFill>
                  <a:srgbClr val="7030A0"/>
                </a:solidFill>
              </a:rPr>
              <a:t>Дата составления</a:t>
            </a:r>
            <a:endParaRPr lang="ru-RU" sz="2800" b="1" i="1" u="sng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692150"/>
            <a:ext cx="7200900" cy="1657350"/>
          </a:xfrm>
        </p:spPr>
        <p:txBody>
          <a:bodyPr/>
          <a:lstStyle/>
          <a:p>
            <a:r>
              <a:rPr lang="ru-RU" sz="4800" b="1" smtClean="0">
                <a:solidFill>
                  <a:srgbClr val="002060"/>
                </a:solidFill>
              </a:rPr>
              <a:t>Объяснительная записка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550" y="2276475"/>
            <a:ext cx="7200900" cy="3816350"/>
          </a:xfrm>
        </p:spPr>
        <p:txBody>
          <a:bodyPr/>
          <a:lstStyle/>
          <a:p>
            <a:r>
              <a:rPr lang="ru-RU" sz="2800" b="1" i="1" smtClean="0">
                <a:solidFill>
                  <a:srgbClr val="7030A0"/>
                </a:solidFill>
              </a:rPr>
              <a:t>Документ, поясняющий содержание отдельных положений основного документа или объясняющий причины какого-либо события, факта, поступка.</a:t>
            </a:r>
          </a:p>
          <a:p>
            <a:r>
              <a:rPr lang="ru-RU" sz="2400" b="1" i="1" u="sng" smtClean="0">
                <a:solidFill>
                  <a:srgbClr val="7030A0"/>
                </a:solidFill>
              </a:rPr>
              <a:t>Реквизиты: </a:t>
            </a:r>
            <a:r>
              <a:rPr lang="ru-RU" sz="2400" b="1" i="1" smtClean="0">
                <a:solidFill>
                  <a:srgbClr val="7030A0"/>
                </a:solidFill>
              </a:rPr>
              <a:t>жанр документа, заголовок к тексту, текст записки, подпись адресата, дата.</a:t>
            </a:r>
            <a:endParaRPr lang="ru-RU" sz="2400" b="1" i="1" u="sng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765175"/>
            <a:ext cx="6254750" cy="935038"/>
          </a:xfrm>
        </p:spPr>
        <p:txBody>
          <a:bodyPr/>
          <a:lstStyle/>
          <a:p>
            <a:r>
              <a:rPr lang="ru-RU" sz="5400" b="1" smtClean="0">
                <a:solidFill>
                  <a:srgbClr val="002060"/>
                </a:solidFill>
              </a:rPr>
              <a:t>Протокол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0113" y="1844675"/>
            <a:ext cx="7343775" cy="4248150"/>
          </a:xfrm>
        </p:spPr>
        <p:txBody>
          <a:bodyPr/>
          <a:lstStyle/>
          <a:p>
            <a:pPr>
              <a:defRPr/>
            </a:pPr>
            <a:r>
              <a:rPr lang="ru-RU" sz="2400" b="1" i="1" dirty="0" smtClean="0">
                <a:solidFill>
                  <a:srgbClr val="7030A0"/>
                </a:solidFill>
              </a:rPr>
              <a:t>Запись всего происходящего на заседании. Ведётся секретарём.</a:t>
            </a:r>
          </a:p>
          <a:p>
            <a:pPr>
              <a:defRPr/>
            </a:pPr>
            <a:r>
              <a:rPr lang="ru-RU" sz="2400" b="1" i="1" u="sng" dirty="0" smtClean="0">
                <a:solidFill>
                  <a:srgbClr val="7030A0"/>
                </a:solidFill>
              </a:rPr>
              <a:t>Реквизиты: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Наименование организации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Указание вида документа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Дата заседания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Номер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Место заседания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Заголовок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Текст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Подписи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765175"/>
            <a:ext cx="6254750" cy="935038"/>
          </a:xfrm>
        </p:spPr>
        <p:txBody>
          <a:bodyPr/>
          <a:lstStyle/>
          <a:p>
            <a:r>
              <a:rPr lang="ru-RU" sz="6000" b="1" smtClean="0">
                <a:solidFill>
                  <a:srgbClr val="002060"/>
                </a:solidFill>
              </a:rPr>
              <a:t>Договор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550" y="1773238"/>
            <a:ext cx="7272338" cy="4319587"/>
          </a:xfrm>
        </p:spPr>
        <p:txBody>
          <a:bodyPr/>
          <a:lstStyle/>
          <a:p>
            <a:r>
              <a:rPr lang="ru-RU" sz="2400" b="1" i="1" smtClean="0">
                <a:solidFill>
                  <a:srgbClr val="7030A0"/>
                </a:solidFill>
              </a:rPr>
              <a:t>1. Фиксирует соглашение сторон об установлении каких-либо отношений и регулирующий эти отношения.</a:t>
            </a:r>
          </a:p>
          <a:p>
            <a:r>
              <a:rPr lang="ru-RU" sz="2400" b="1" i="1" smtClean="0">
                <a:solidFill>
                  <a:srgbClr val="7030A0"/>
                </a:solidFill>
              </a:rPr>
              <a:t>2. Может заключаться между государственными, общественными организациями, предприятиями, учреждениями, гражданами.</a:t>
            </a:r>
          </a:p>
          <a:p>
            <a:r>
              <a:rPr lang="ru-RU" sz="2400" b="1" i="1" smtClean="0">
                <a:solidFill>
                  <a:srgbClr val="7030A0"/>
                </a:solidFill>
              </a:rPr>
              <a:t>3. Составляются в нескольких экземплярах, подписываются уполномоченными лицами и удостоверяются печатями организаций, их заключающих.</a:t>
            </a:r>
          </a:p>
          <a:p>
            <a:endParaRPr lang="ru-RU" sz="2400" b="1" i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836613"/>
            <a:ext cx="6254750" cy="1008062"/>
          </a:xfrm>
        </p:spPr>
        <p:txBody>
          <a:bodyPr/>
          <a:lstStyle/>
          <a:p>
            <a:r>
              <a:rPr lang="ru-RU" sz="6000" b="1" smtClean="0">
                <a:solidFill>
                  <a:srgbClr val="7030A0"/>
                </a:solidFill>
              </a:rPr>
              <a:t>Резюме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0113" y="2060575"/>
            <a:ext cx="7343775" cy="403225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Фамилия, имя, отчество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Цель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Образование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Опыт работы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Дополнительное образование</a:t>
            </a:r>
          </a:p>
          <a:p>
            <a:pPr marL="342900" indent="-342900">
              <a:buFont typeface="Arial" charset="0"/>
              <a:buChar char="•"/>
            </a:pPr>
            <a:r>
              <a:rPr lang="ru-RU" sz="2400" b="1" i="1" smtClean="0">
                <a:solidFill>
                  <a:srgbClr val="002060"/>
                </a:solidFill>
              </a:rPr>
              <a:t>Ваши преимущества (личные черты, которые отличают Вас от других и помогают Вам достигать нужных результатов)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765175"/>
            <a:ext cx="6254750" cy="1079500"/>
          </a:xfrm>
        </p:spPr>
        <p:txBody>
          <a:bodyPr/>
          <a:lstStyle/>
          <a:p>
            <a:r>
              <a:rPr lang="ru-RU" sz="5400" b="1" smtClean="0">
                <a:solidFill>
                  <a:srgbClr val="7030A0"/>
                </a:solidFill>
              </a:rPr>
              <a:t>Заявление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1844675"/>
            <a:ext cx="6232525" cy="3816350"/>
          </a:xfrm>
        </p:spPr>
        <p:txBody>
          <a:bodyPr/>
          <a:lstStyle/>
          <a:p>
            <a:r>
              <a:rPr lang="ru-RU" sz="3600" b="1" i="1" smtClean="0">
                <a:solidFill>
                  <a:srgbClr val="002060"/>
                </a:solidFill>
              </a:rPr>
              <a:t>Тип деловых бумаг, излагается просьба, ходатайство о чём-либо.</a:t>
            </a:r>
          </a:p>
          <a:p>
            <a:r>
              <a:rPr lang="ru-RU" sz="3600" b="1" i="1" smtClean="0">
                <a:solidFill>
                  <a:srgbClr val="002060"/>
                </a:solidFill>
              </a:rPr>
              <a:t>Пишется от руки в одном экземпляре по установленной форме.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0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908050"/>
            <a:ext cx="6254750" cy="865188"/>
          </a:xfrm>
        </p:spPr>
        <p:txBody>
          <a:bodyPr/>
          <a:lstStyle/>
          <a:p>
            <a:r>
              <a:rPr lang="ru-RU" sz="4800" b="1" smtClean="0">
                <a:solidFill>
                  <a:srgbClr val="7030A0"/>
                </a:solidFill>
              </a:rPr>
              <a:t>Автобиография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1916113"/>
            <a:ext cx="6232525" cy="3673475"/>
          </a:xfrm>
        </p:spPr>
        <p:txBody>
          <a:bodyPr/>
          <a:lstStyle/>
          <a:p>
            <a:r>
              <a:rPr lang="ru-RU" sz="2800" b="1" i="1" smtClean="0">
                <a:solidFill>
                  <a:srgbClr val="002060"/>
                </a:solidFill>
              </a:rPr>
              <a:t>Документ, представляющий человека. В автобиографии кратко перечисляются события собственной жизни в их временной последовательности. Недопустимы сведения личного характера.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692150"/>
            <a:ext cx="6254750" cy="1296988"/>
          </a:xfrm>
        </p:spPr>
        <p:txBody>
          <a:bodyPr/>
          <a:lstStyle/>
          <a:p>
            <a:r>
              <a:rPr lang="ru-RU" b="1" smtClean="0">
                <a:solidFill>
                  <a:srgbClr val="7030A0"/>
                </a:solidFill>
              </a:rPr>
              <a:t>Требования этики делового общения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76375" y="2349500"/>
            <a:ext cx="6230938" cy="3600450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Старайтесь избегать жаргонных словечек и оскорбительных выражений.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Умейте слушать других и показывать, что это вам интересно.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Соблюдайте правила грамматики.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Правильно произносите имена собственные.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Все служебные тайны храните при себе.</a:t>
            </a:r>
          </a:p>
          <a:p>
            <a:pPr marL="342900" indent="-342900">
              <a:buFont typeface="Arial" charset="0"/>
              <a:buChar char="•"/>
            </a:pPr>
            <a:r>
              <a:rPr lang="ru-RU" sz="1800" b="1" i="1" smtClean="0">
                <a:solidFill>
                  <a:srgbClr val="002060"/>
                </a:solidFill>
              </a:rPr>
              <a:t>Будьте осторожны с информацией, которую могут услышать сослуживцы или посетители , особенно если это носит личный характер.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5375" y="817563"/>
            <a:ext cx="6964363" cy="2611437"/>
          </a:xfrm>
        </p:spPr>
        <p:txBody>
          <a:bodyPr/>
          <a:lstStyle/>
          <a:p>
            <a:r>
              <a:rPr lang="ru-RU" sz="2800" b="1" smtClean="0">
                <a:solidFill>
                  <a:srgbClr val="7030A0"/>
                </a:solidFill>
              </a:rPr>
              <a:t>Презентацию подготовили учащиеся 11 класса. Руководитель учитель русского языка Аверина В.В.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908050"/>
            <a:ext cx="6254750" cy="1081088"/>
          </a:xfrm>
        </p:spPr>
        <p:txBody>
          <a:bodyPr/>
          <a:lstStyle/>
          <a:p>
            <a:pPr eaLnBrk="1" hangingPunct="1"/>
            <a:r>
              <a:rPr lang="ru-RU" sz="5400" b="1" smtClean="0">
                <a:solidFill>
                  <a:srgbClr val="002060"/>
                </a:solidFill>
              </a:rPr>
              <a:t>Цель: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2492375"/>
            <a:ext cx="6232525" cy="3529013"/>
          </a:xfrm>
        </p:spPr>
        <p:txBody>
          <a:bodyPr/>
          <a:lstStyle/>
          <a:p>
            <a:pPr eaLnBrk="1" hangingPunct="1"/>
            <a:r>
              <a:rPr lang="ru-RU" sz="4400" b="1" i="1" smtClean="0">
                <a:solidFill>
                  <a:srgbClr val="7030A0"/>
                </a:solidFill>
              </a:rPr>
              <a:t>создать методическое пособие по написанию деловых бумаг в школе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3713" y="1412875"/>
            <a:ext cx="5722937" cy="100806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b="1" dirty="0" smtClean="0">
                <a:solidFill>
                  <a:srgbClr val="7030A0"/>
                </a:solidFill>
              </a:rPr>
              <a:t>Использованная литература: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24579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27200" y="1989138"/>
            <a:ext cx="5711825" cy="3271837"/>
          </a:xfrm>
        </p:spPr>
        <p:txBody>
          <a:bodyPr/>
          <a:lstStyle/>
          <a:p>
            <a:pPr marL="457200" indent="-457200" algn="l">
              <a:buFont typeface="Constantia" pitchFamily="18" charset="0"/>
              <a:buAutoNum type="arabicPeriod"/>
            </a:pPr>
            <a:r>
              <a:rPr lang="ru-RU" sz="1800" b="1" i="1" smtClean="0">
                <a:solidFill>
                  <a:srgbClr val="002060"/>
                </a:solidFill>
              </a:rPr>
              <a:t>Русский язык. Деловая речь. Деловое письмо. 10-11классы. Автор-составитель И.Н.Кривенкова. Волгоград </a:t>
            </a:r>
          </a:p>
          <a:p>
            <a:pPr marL="457200" indent="-457200" algn="l">
              <a:buFont typeface="Constantia" pitchFamily="18" charset="0"/>
              <a:buAutoNum type="arabicPeriod"/>
            </a:pPr>
            <a:r>
              <a:rPr lang="ru-RU" sz="1800" b="1" i="1" smtClean="0">
                <a:solidFill>
                  <a:srgbClr val="002060"/>
                </a:solidFill>
              </a:rPr>
              <a:t>Искусство владеть словом. Автор-составитель Н.В.Васильченко. Волгоград </a:t>
            </a:r>
          </a:p>
          <a:p>
            <a:pPr marL="457200" indent="-457200" algn="l">
              <a:buFont typeface="Constantia" pitchFamily="18" charset="0"/>
              <a:buAutoNum type="arabicPeriod"/>
            </a:pPr>
            <a:r>
              <a:rPr lang="ru-RU" sz="1800" b="1" i="1" smtClean="0">
                <a:solidFill>
                  <a:srgbClr val="002060"/>
                </a:solidFill>
              </a:rPr>
              <a:t>Хотите быть успешными? Говорите правильно! Авторы-составители Г.И.Дудина, В.Н.Пташкина. Волгоград </a:t>
            </a:r>
          </a:p>
          <a:p>
            <a:pPr marL="457200" indent="-457200" algn="l">
              <a:buFont typeface="Constantia" pitchFamily="18" charset="0"/>
              <a:buAutoNum type="arabicPeriod"/>
            </a:pPr>
            <a:r>
              <a:rPr lang="ru-RU" sz="1800" b="1" i="1" smtClean="0">
                <a:solidFill>
                  <a:srgbClr val="002060"/>
                </a:solidFill>
              </a:rPr>
              <a:t>Проектная деятельность учащихся. Составитель Г.В.Цветкова. Волгоград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908050"/>
            <a:ext cx="6254750" cy="1081088"/>
          </a:xfrm>
        </p:spPr>
        <p:txBody>
          <a:bodyPr/>
          <a:lstStyle/>
          <a:p>
            <a:pPr eaLnBrk="1" hangingPunct="1"/>
            <a:r>
              <a:rPr lang="ru-RU" sz="4800" b="1" smtClean="0">
                <a:solidFill>
                  <a:srgbClr val="002060"/>
                </a:solidFill>
              </a:rPr>
              <a:t>Новизна проекта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8888" y="2349500"/>
            <a:ext cx="6697662" cy="3527425"/>
          </a:xfrm>
        </p:spPr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i="1" dirty="0" smtClean="0">
                <a:solidFill>
                  <a:srgbClr val="7030A0"/>
                </a:solidFill>
              </a:rPr>
              <a:t>Нет единого пособия, где бы находилась вся полезная информация о деловых бумагах</a:t>
            </a:r>
            <a:endParaRPr lang="ru-RU" sz="48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836613"/>
            <a:ext cx="6254750" cy="1439862"/>
          </a:xfrm>
        </p:spPr>
        <p:txBody>
          <a:bodyPr/>
          <a:lstStyle/>
          <a:p>
            <a:pPr eaLnBrk="1" hangingPunct="1"/>
            <a:r>
              <a:rPr lang="ru-RU" sz="4400" b="1" smtClean="0">
                <a:solidFill>
                  <a:srgbClr val="002060"/>
                </a:solidFill>
              </a:rPr>
              <a:t>Практическая направленность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31913" y="2781300"/>
            <a:ext cx="6624637" cy="3168650"/>
          </a:xfrm>
        </p:spPr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400" b="1" i="1" dirty="0" smtClean="0">
                <a:solidFill>
                  <a:srgbClr val="7030A0"/>
                </a:solidFill>
              </a:rPr>
              <a:t>Это методическое пособие может быть полезно не только учителям русского языка, но и всем, кто желает научиться правильно оформлять деловые бумаги</a:t>
            </a:r>
            <a:endParaRPr lang="ru-RU" sz="4400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913" y="765175"/>
            <a:ext cx="6253162" cy="1800225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Особенности официально-делового стиля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00113" y="2492375"/>
            <a:ext cx="7343775" cy="3600450"/>
          </a:xfrm>
        </p:spPr>
        <p:txBody>
          <a:bodyPr/>
          <a:lstStyle/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Точность, не допускающая иного толкования.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Краткость, ясность излагаемого материала.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Юридическая обоснованность.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Неличный характер.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Стандартизованность.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Стандартность расположения частей текста или реквизитов.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Отсутствие эмоциональности, экспрессивности.</a:t>
            </a:r>
          </a:p>
          <a:p>
            <a:pPr marL="457200" indent="-457200" eaLnBrk="1" hangingPunct="1">
              <a:buFont typeface="Arial" charset="0"/>
              <a:buChar char="•"/>
            </a:pPr>
            <a:r>
              <a:rPr lang="ru-RU" b="1" smtClean="0">
                <a:solidFill>
                  <a:srgbClr val="7030A0"/>
                </a:solidFill>
              </a:rPr>
              <a:t>Единая внешняя форма.</a:t>
            </a:r>
          </a:p>
          <a:p>
            <a:pPr marL="457200" indent="-457200" eaLnBrk="1" hangingPunct="1">
              <a:buFont typeface="Arial" charset="0"/>
              <a:buChar char="•"/>
            </a:pPr>
            <a:endParaRPr lang="ru-RU" b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988" y="692150"/>
            <a:ext cx="7129462" cy="1223963"/>
          </a:xfrm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rgbClr val="002060"/>
                </a:solidFill>
              </a:rPr>
              <a:t>Основные признаки официально-делового стиля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19250" y="2205038"/>
            <a:ext cx="6481763" cy="3600450"/>
          </a:xfrm>
        </p:spPr>
        <p:txBody>
          <a:bodyPr/>
          <a:lstStyle/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Назначение;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Обстановка использования;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Виды и жанры;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Особенности лексики;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Характер формулировок;</a:t>
            </a: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ru-RU" sz="2800" b="1" smtClean="0">
                <a:solidFill>
                  <a:srgbClr val="7030A0"/>
                </a:solidFill>
              </a:rPr>
              <a:t>Требования к оформлению.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765175"/>
            <a:ext cx="6254750" cy="1079500"/>
          </a:xfrm>
        </p:spPr>
        <p:txBody>
          <a:bodyPr/>
          <a:lstStyle/>
          <a:p>
            <a:pPr eaLnBrk="1" hangingPunct="1"/>
            <a:r>
              <a:rPr lang="ru-RU" sz="4400" b="1" smtClean="0">
                <a:solidFill>
                  <a:srgbClr val="002060"/>
                </a:solidFill>
              </a:rPr>
              <a:t>Виды деловых бумаг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1916113"/>
            <a:ext cx="6232525" cy="3960812"/>
          </a:xfrm>
        </p:spPr>
        <p:txBody>
          <a:bodyPr/>
          <a:lstStyle/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Доверенность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Расписка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Объявление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Заявление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Резюме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Деловое письмо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Автобиография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Объяснительная расписка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Протокол 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Справка </a:t>
            </a:r>
          </a:p>
          <a:p>
            <a:pPr eaLnBrk="1" hangingPunct="1"/>
            <a:r>
              <a:rPr lang="ru-RU" b="1" i="1" smtClean="0">
                <a:solidFill>
                  <a:srgbClr val="7030A0"/>
                </a:solidFill>
              </a:rPr>
              <a:t>Договор </a:t>
            </a:r>
          </a:p>
          <a:p>
            <a:pPr eaLnBrk="1" hangingPunct="1"/>
            <a:endParaRPr lang="ru-RU" b="1" i="1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625" y="765175"/>
            <a:ext cx="6254750" cy="1223963"/>
          </a:xfrm>
        </p:spPr>
        <p:txBody>
          <a:bodyPr/>
          <a:lstStyle/>
          <a:p>
            <a:r>
              <a:rPr lang="ru-RU" sz="6000" b="1" smtClean="0">
                <a:solidFill>
                  <a:srgbClr val="7030A0"/>
                </a:solidFill>
              </a:rPr>
              <a:t>Справка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3713" y="2565400"/>
            <a:ext cx="5761037" cy="2735263"/>
          </a:xfrm>
        </p:spPr>
        <p:txBody>
          <a:bodyPr/>
          <a:lstStyle/>
          <a:p>
            <a:r>
              <a:rPr lang="ru-RU" sz="2800" b="1" i="1" smtClean="0">
                <a:solidFill>
                  <a:srgbClr val="002060"/>
                </a:solidFill>
              </a:rPr>
              <a:t>Документ информационного характера, удостоверяющий что-нибудь, какой-либо факт.</a:t>
            </a:r>
          </a:p>
          <a:p>
            <a:r>
              <a:rPr lang="ru-RU" sz="2800" b="1" i="1" smtClean="0">
                <a:solidFill>
                  <a:srgbClr val="002060"/>
                </a:solidFill>
              </a:rPr>
              <a:t>Выдаётся лицу или учреждению.</a:t>
            </a:r>
          </a:p>
          <a:p>
            <a:endParaRPr lang="ru-RU" sz="2800" b="1" i="1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550" y="765175"/>
            <a:ext cx="7272338" cy="1368425"/>
          </a:xfrm>
        </p:spPr>
        <p:txBody>
          <a:bodyPr/>
          <a:lstStyle/>
          <a:p>
            <a:pPr eaLnBrk="1" hangingPunct="1"/>
            <a:r>
              <a:rPr lang="ru-RU" sz="6000" b="1" smtClean="0">
                <a:solidFill>
                  <a:srgbClr val="7030A0"/>
                </a:solidFill>
              </a:rPr>
              <a:t>Доверенность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55738" y="2708275"/>
            <a:ext cx="6232525" cy="2520950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rgbClr val="002060"/>
                </a:solidFill>
              </a:rPr>
              <a:t>Документ, удостоверяющий факт временной передачи полномочий  на осуществление каких-либо действий от одного лица другому лицу.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180</TotalTime>
  <Words>503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Franklin Gothic Book</vt:lpstr>
      <vt:lpstr>Arial</vt:lpstr>
      <vt:lpstr>Constantia</vt:lpstr>
      <vt:lpstr>Brush Script MT</vt:lpstr>
      <vt:lpstr>Calibri</vt:lpstr>
      <vt:lpstr>Rage Italic</vt:lpstr>
      <vt:lpstr>Кнопка</vt:lpstr>
      <vt:lpstr>Тема: </vt:lpstr>
      <vt:lpstr>Цель:</vt:lpstr>
      <vt:lpstr>Новизна проекта </vt:lpstr>
      <vt:lpstr>Практическая направленность</vt:lpstr>
      <vt:lpstr>Особенности официально-делового стиля</vt:lpstr>
      <vt:lpstr>Основные признаки официально-делового стиля</vt:lpstr>
      <vt:lpstr>Виды деловых бумаг</vt:lpstr>
      <vt:lpstr>Справка </vt:lpstr>
      <vt:lpstr>Доверенность </vt:lpstr>
      <vt:lpstr>Расписка </vt:lpstr>
      <vt:lpstr>Заявление </vt:lpstr>
      <vt:lpstr>Объяснительная записка</vt:lpstr>
      <vt:lpstr>Протокол </vt:lpstr>
      <vt:lpstr>Договор </vt:lpstr>
      <vt:lpstr>Резюме </vt:lpstr>
      <vt:lpstr>Заявление </vt:lpstr>
      <vt:lpstr>Автобиография </vt:lpstr>
      <vt:lpstr>Требования этики делового общения</vt:lpstr>
      <vt:lpstr>Презентацию подготовили учащиеся 11 класса. Руководитель учитель русского языка Аверина В.В.</vt:lpstr>
      <vt:lpstr>Использованная литература: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777</dc:creator>
  <cp:lastModifiedBy>777</cp:lastModifiedBy>
  <cp:revision>19</cp:revision>
  <dcterms:created xsi:type="dcterms:W3CDTF">2011-01-27T19:24:03Z</dcterms:created>
  <dcterms:modified xsi:type="dcterms:W3CDTF">2011-03-04T10:49:02Z</dcterms:modified>
</cp:coreProperties>
</file>