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>
          <a:xfrm>
            <a:off x="990600" y="1017588"/>
            <a:ext cx="7178675" cy="483076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1"/>
          <p:cNvSpPr/>
          <p:nvPr/>
        </p:nvSpPr>
        <p:spPr>
          <a:xfrm>
            <a:off x="990600" y="1009650"/>
            <a:ext cx="7180263" cy="4832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5684">
            <a:off x="769938" y="701675"/>
            <a:ext cx="566737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96196">
            <a:off x="7854950" y="749300"/>
            <a:ext cx="56673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88" y="5357813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91857-A561-4C93-8BEA-9EA0F9256835}" type="datetimeFigureOut">
              <a:rPr lang="ru-RU"/>
              <a:pPr>
                <a:defRPr/>
              </a:pPr>
              <a:t>04.03.2011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50" y="5357813"/>
            <a:ext cx="50339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475" y="5357813"/>
            <a:ext cx="554038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4D1C172-0775-4424-BEC3-B8D1754FD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76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F3CA2-F45C-4AF0-A311-0070BFC06CC0}" type="datetimeFigureOut">
              <a:rPr lang="ru-RU"/>
              <a:pPr>
                <a:defRPr/>
              </a:pPr>
              <a:t>04.03.2011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50B9E-C3EC-42E8-AEED-0BB75F9BF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77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EDA18-918F-4F80-A502-4D54A4F272E4}" type="datetimeFigureOut">
              <a:rPr lang="ru-RU"/>
              <a:pPr>
                <a:defRPr/>
              </a:pPr>
              <a:t>04.03.2011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262A9-75F0-4914-9C21-12B625CFAF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92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DDAD6-88D5-47E6-B1E3-C3395D51A480}" type="datetimeFigureOut">
              <a:rPr lang="ru-RU"/>
              <a:pPr>
                <a:defRPr/>
              </a:pPr>
              <a:t>04.03.2011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C9B24-C94B-4756-B740-DDE307C5F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635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CEFA8-AF60-47B6-956C-53EAC3127C06}" type="datetimeFigureOut">
              <a:rPr lang="ru-RU"/>
              <a:pPr>
                <a:defRPr/>
              </a:pPr>
              <a:t>04.03.2011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891A0-1A61-4EF8-AD3D-6FD8EE896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2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E6E45-DFFE-4359-84E3-FEABE439B956}" type="datetimeFigureOut">
              <a:rPr lang="ru-RU"/>
              <a:pPr>
                <a:defRPr/>
              </a:pPr>
              <a:t>04.03.2011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13734-AE50-4B09-96BF-16084E0250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80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D671-D07C-40E9-BA27-0A79D464B781}" type="datetimeFigureOut">
              <a:rPr lang="ru-RU"/>
              <a:pPr>
                <a:defRPr/>
              </a:pPr>
              <a:t>04.03.2011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DE193-7D08-4772-A0D3-2B0811D4C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519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3C803-154C-488F-80FF-A966EB10FD18}" type="datetimeFigureOut">
              <a:rPr lang="ru-RU"/>
              <a:pPr>
                <a:defRPr/>
              </a:pPr>
              <a:t>04.03.2011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1BB57-070F-46E4-ACCF-72CAD00139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230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6DE9A-2CBF-477D-B8DF-2E6291E2CA19}" type="datetimeFigureOut">
              <a:rPr lang="ru-RU"/>
              <a:pPr>
                <a:defRPr/>
              </a:pPr>
              <a:t>04.03.2011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C491F-7187-4F2E-8877-C662568294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13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5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6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2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3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0F7A0-C165-4154-990B-989FD39DF39E}" type="datetimeFigureOut">
              <a:rPr lang="ru-RU"/>
              <a:pPr>
                <a:defRPr/>
              </a:pPr>
              <a:t>04.03.2011</a:t>
            </a:fld>
            <a:endParaRPr lang="ru-RU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9744A-C058-466D-A5B9-22C8E15DFB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126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1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2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2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29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9148E-571F-4884-BCA1-C27224316CB7}" type="datetimeFigureOut">
              <a:rPr lang="ru-RU"/>
              <a:pPr>
                <a:defRPr/>
              </a:pPr>
              <a:t>04.03.2011</a:t>
            </a:fld>
            <a:endParaRPr lang="ru-RU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E68F8-8124-4C00-8CCF-C3FA2B552D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79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fld id="{D8AD7629-0B0D-456E-8E9B-B7C4828DC63E}" type="datetimeFigureOut">
              <a:rPr lang="ru-RU"/>
              <a:pPr>
                <a:defRPr/>
              </a:pPr>
              <a:t>04.03.2011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fld id="{FAECB047-D679-422A-B4E6-A0481E7EF5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92" r:id="rId8"/>
    <p:sldLayoutId id="2147483793" r:id="rId9"/>
    <p:sldLayoutId id="2147483789" r:id="rId10"/>
    <p:sldLayoutId id="21474837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44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150" y="836613"/>
            <a:ext cx="5257800" cy="21605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7200" b="1" smtClean="0">
                <a:solidFill>
                  <a:srgbClr val="002060"/>
                </a:solidFill>
              </a:rPr>
              <a:t>Тема:</a:t>
            </a:r>
            <a:br>
              <a:rPr lang="ru-RU" sz="7200" b="1" smtClean="0">
                <a:solidFill>
                  <a:srgbClr val="002060"/>
                </a:solidFill>
              </a:rPr>
            </a:br>
            <a:endParaRPr lang="ru-RU" sz="7200" b="1" smtClean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7200" y="2852738"/>
            <a:ext cx="5711825" cy="273685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b="1" i="1" dirty="0" smtClean="0">
                <a:solidFill>
                  <a:srgbClr val="7030A0"/>
                </a:solidFill>
              </a:rPr>
              <a:t>«Деловые бумаги в школе»</a:t>
            </a:r>
            <a:endParaRPr lang="ru-RU" sz="72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4625" y="908050"/>
            <a:ext cx="6254750" cy="1368425"/>
          </a:xfrm>
        </p:spPr>
        <p:txBody>
          <a:bodyPr/>
          <a:lstStyle/>
          <a:p>
            <a:pPr eaLnBrk="1" hangingPunct="1"/>
            <a:r>
              <a:rPr lang="ru-RU" sz="6000" b="1" smtClean="0">
                <a:solidFill>
                  <a:srgbClr val="7030A0"/>
                </a:solidFill>
              </a:rPr>
              <a:t>Расписка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55738" y="2276475"/>
            <a:ext cx="6232525" cy="2759075"/>
          </a:xfrm>
        </p:spPr>
        <p:txBody>
          <a:bodyPr/>
          <a:lstStyle/>
          <a:p>
            <a:pPr eaLnBrk="1" hangingPunct="1"/>
            <a:r>
              <a:rPr lang="ru-RU" sz="3200" b="1" i="1" smtClean="0">
                <a:solidFill>
                  <a:srgbClr val="002060"/>
                </a:solidFill>
              </a:rPr>
              <a:t>Официальный документ, удостоверяющий получение чего-либо. Пишется в подтверждение получения ценных предметов.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4625" y="692150"/>
            <a:ext cx="6254750" cy="1368425"/>
          </a:xfrm>
        </p:spPr>
        <p:txBody>
          <a:bodyPr/>
          <a:lstStyle/>
          <a:p>
            <a:r>
              <a:rPr lang="ru-RU" sz="6000" b="1" smtClean="0">
                <a:solidFill>
                  <a:srgbClr val="002060"/>
                </a:solidFill>
              </a:rPr>
              <a:t>Заявление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55738" y="1989138"/>
            <a:ext cx="6232525" cy="4103687"/>
          </a:xfrm>
        </p:spPr>
        <p:txBody>
          <a:bodyPr/>
          <a:lstStyle/>
          <a:p>
            <a:pPr>
              <a:defRPr/>
            </a:pPr>
            <a:r>
              <a:rPr lang="ru-RU" sz="2800" b="1" i="1" u="sng" dirty="0" smtClean="0">
                <a:solidFill>
                  <a:srgbClr val="7030A0"/>
                </a:solidFill>
              </a:rPr>
              <a:t>Реквизиты:</a:t>
            </a:r>
            <a:endParaRPr lang="ru-RU" sz="2800" b="1" i="1" dirty="0" smtClean="0">
              <a:solidFill>
                <a:srgbClr val="7030A0"/>
              </a:solidFill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ru-RU" sz="2800" b="1" i="1" u="sng" dirty="0" smtClean="0">
                <a:solidFill>
                  <a:srgbClr val="7030A0"/>
                </a:solidFill>
              </a:rPr>
              <a:t>Адресат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ru-RU" sz="2800" b="1" i="1" u="sng" dirty="0" smtClean="0">
                <a:solidFill>
                  <a:srgbClr val="7030A0"/>
                </a:solidFill>
              </a:rPr>
              <a:t>Заявитель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ru-RU" sz="2800" b="1" i="1" u="sng" dirty="0" smtClean="0">
                <a:solidFill>
                  <a:srgbClr val="7030A0"/>
                </a:solidFill>
              </a:rPr>
              <a:t>Наименование вида документа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ru-RU" sz="2800" b="1" i="1" u="sng" dirty="0" smtClean="0">
                <a:solidFill>
                  <a:srgbClr val="7030A0"/>
                </a:solidFill>
              </a:rPr>
              <a:t>Текст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ru-RU" sz="2800" b="1" i="1" u="sng" dirty="0" smtClean="0">
                <a:solidFill>
                  <a:srgbClr val="7030A0"/>
                </a:solidFill>
              </a:rPr>
              <a:t>Подпись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ru-RU" sz="2800" b="1" i="1" u="sng" dirty="0" smtClean="0">
                <a:solidFill>
                  <a:srgbClr val="7030A0"/>
                </a:solidFill>
              </a:rPr>
              <a:t>Дата составления</a:t>
            </a:r>
            <a:endParaRPr lang="ru-RU" sz="2800" b="1" i="1" u="sng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692150"/>
            <a:ext cx="7200900" cy="1657350"/>
          </a:xfrm>
        </p:spPr>
        <p:txBody>
          <a:bodyPr/>
          <a:lstStyle/>
          <a:p>
            <a:r>
              <a:rPr lang="ru-RU" sz="4800" b="1" smtClean="0">
                <a:solidFill>
                  <a:srgbClr val="002060"/>
                </a:solidFill>
              </a:rPr>
              <a:t>Объяснительная записка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550" y="2276475"/>
            <a:ext cx="7200900" cy="3816350"/>
          </a:xfrm>
        </p:spPr>
        <p:txBody>
          <a:bodyPr/>
          <a:lstStyle/>
          <a:p>
            <a:r>
              <a:rPr lang="ru-RU" sz="2800" b="1" i="1" smtClean="0">
                <a:solidFill>
                  <a:srgbClr val="7030A0"/>
                </a:solidFill>
              </a:rPr>
              <a:t>Документ, поясняющий содержание отдельных положений основного документа или объясняющий причины какого-либо события, факта, поступка.</a:t>
            </a:r>
          </a:p>
          <a:p>
            <a:r>
              <a:rPr lang="ru-RU" sz="2400" b="1" i="1" u="sng" smtClean="0">
                <a:solidFill>
                  <a:srgbClr val="7030A0"/>
                </a:solidFill>
              </a:rPr>
              <a:t>Реквизиты: </a:t>
            </a:r>
            <a:r>
              <a:rPr lang="ru-RU" sz="2400" b="1" i="1" smtClean="0">
                <a:solidFill>
                  <a:srgbClr val="7030A0"/>
                </a:solidFill>
              </a:rPr>
              <a:t>жанр документа, заголовок к тексту, текст записки, подпись адресата, дата.</a:t>
            </a:r>
            <a:endParaRPr lang="ru-RU" sz="2400" b="1" i="1" u="sng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4625" y="765175"/>
            <a:ext cx="6254750" cy="935038"/>
          </a:xfrm>
        </p:spPr>
        <p:txBody>
          <a:bodyPr/>
          <a:lstStyle/>
          <a:p>
            <a:r>
              <a:rPr lang="ru-RU" sz="5400" b="1" smtClean="0">
                <a:solidFill>
                  <a:srgbClr val="002060"/>
                </a:solidFill>
              </a:rPr>
              <a:t>Протокол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00113" y="1844675"/>
            <a:ext cx="7343775" cy="4248150"/>
          </a:xfrm>
        </p:spPr>
        <p:txBody>
          <a:bodyPr/>
          <a:lstStyle/>
          <a:p>
            <a:pPr>
              <a:defRPr/>
            </a:pPr>
            <a:r>
              <a:rPr lang="ru-RU" sz="2400" b="1" i="1" dirty="0" smtClean="0">
                <a:solidFill>
                  <a:srgbClr val="7030A0"/>
                </a:solidFill>
              </a:rPr>
              <a:t>Запись всего происходящего на заседании. Ведётся секретарём.</a:t>
            </a:r>
          </a:p>
          <a:p>
            <a:pPr>
              <a:defRPr/>
            </a:pPr>
            <a:r>
              <a:rPr lang="ru-RU" sz="2400" b="1" i="1" u="sng" dirty="0" smtClean="0">
                <a:solidFill>
                  <a:srgbClr val="7030A0"/>
                </a:solidFill>
              </a:rPr>
              <a:t>Реквизиты: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rgbClr val="7030A0"/>
                </a:solidFill>
              </a:rPr>
              <a:t>Наименование организации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rgbClr val="7030A0"/>
                </a:solidFill>
              </a:rPr>
              <a:t>Указание вида документа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rgbClr val="7030A0"/>
                </a:solidFill>
              </a:rPr>
              <a:t>Дата заседания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rgbClr val="7030A0"/>
                </a:solidFill>
              </a:rPr>
              <a:t>Номер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rgbClr val="7030A0"/>
                </a:solidFill>
              </a:rPr>
              <a:t>Место заседания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rgbClr val="7030A0"/>
                </a:solidFill>
              </a:rPr>
              <a:t>Заголовок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rgbClr val="7030A0"/>
                </a:solidFill>
              </a:rPr>
              <a:t>Текст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rgbClr val="7030A0"/>
                </a:solidFill>
              </a:rPr>
              <a:t>Подписи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4625" y="765175"/>
            <a:ext cx="6254750" cy="935038"/>
          </a:xfrm>
        </p:spPr>
        <p:txBody>
          <a:bodyPr/>
          <a:lstStyle/>
          <a:p>
            <a:r>
              <a:rPr lang="ru-RU" sz="6000" b="1" smtClean="0">
                <a:solidFill>
                  <a:srgbClr val="002060"/>
                </a:solidFill>
              </a:rPr>
              <a:t>Договор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550" y="1773238"/>
            <a:ext cx="7272338" cy="4319587"/>
          </a:xfrm>
        </p:spPr>
        <p:txBody>
          <a:bodyPr/>
          <a:lstStyle/>
          <a:p>
            <a:r>
              <a:rPr lang="ru-RU" sz="2400" b="1" i="1" smtClean="0">
                <a:solidFill>
                  <a:srgbClr val="7030A0"/>
                </a:solidFill>
              </a:rPr>
              <a:t>1. Фиксирует соглашение сторон об установлении каких-либо отношений и регулирующий эти отношения.</a:t>
            </a:r>
          </a:p>
          <a:p>
            <a:r>
              <a:rPr lang="ru-RU" sz="2400" b="1" i="1" smtClean="0">
                <a:solidFill>
                  <a:srgbClr val="7030A0"/>
                </a:solidFill>
              </a:rPr>
              <a:t>2. Может заключаться между государственными, общественными организациями, предприятиями, учреждениями, гражданами.</a:t>
            </a:r>
          </a:p>
          <a:p>
            <a:r>
              <a:rPr lang="ru-RU" sz="2400" b="1" i="1" smtClean="0">
                <a:solidFill>
                  <a:srgbClr val="7030A0"/>
                </a:solidFill>
              </a:rPr>
              <a:t>3. Составляются в нескольких экземплярах, подписываются уполномоченными лицами и удостоверяются печатями организаций, их заключающих.</a:t>
            </a:r>
          </a:p>
          <a:p>
            <a:endParaRPr lang="ru-RU" sz="2400" b="1" i="1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4625" y="836613"/>
            <a:ext cx="6254750" cy="1008062"/>
          </a:xfrm>
        </p:spPr>
        <p:txBody>
          <a:bodyPr/>
          <a:lstStyle/>
          <a:p>
            <a:r>
              <a:rPr lang="ru-RU" sz="6000" b="1" smtClean="0">
                <a:solidFill>
                  <a:srgbClr val="7030A0"/>
                </a:solidFill>
              </a:rPr>
              <a:t>Резюме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00113" y="2060575"/>
            <a:ext cx="7343775" cy="403225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ru-RU" sz="2400" b="1" i="1" smtClean="0">
                <a:solidFill>
                  <a:srgbClr val="002060"/>
                </a:solidFill>
              </a:rPr>
              <a:t>Фамилия, имя, отчество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b="1" i="1" smtClean="0">
                <a:solidFill>
                  <a:srgbClr val="002060"/>
                </a:solidFill>
              </a:rPr>
              <a:t>Цель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b="1" i="1" smtClean="0">
                <a:solidFill>
                  <a:srgbClr val="002060"/>
                </a:solidFill>
              </a:rPr>
              <a:t>Образование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b="1" i="1" smtClean="0">
                <a:solidFill>
                  <a:srgbClr val="002060"/>
                </a:solidFill>
              </a:rPr>
              <a:t>Опыт работы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b="1" i="1" smtClean="0">
                <a:solidFill>
                  <a:srgbClr val="002060"/>
                </a:solidFill>
              </a:rPr>
              <a:t>Дополнительное образование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b="1" i="1" smtClean="0">
                <a:solidFill>
                  <a:srgbClr val="002060"/>
                </a:solidFill>
              </a:rPr>
              <a:t>Ваши преимущества (личные черты, которые отличают Вас от других и помогают Вам достигать нужных результатов)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4625" y="765175"/>
            <a:ext cx="6254750" cy="1079500"/>
          </a:xfrm>
        </p:spPr>
        <p:txBody>
          <a:bodyPr/>
          <a:lstStyle/>
          <a:p>
            <a:r>
              <a:rPr lang="ru-RU" sz="5400" b="1" smtClean="0">
                <a:solidFill>
                  <a:srgbClr val="7030A0"/>
                </a:solidFill>
              </a:rPr>
              <a:t>Заявление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55738" y="1844675"/>
            <a:ext cx="6232525" cy="3816350"/>
          </a:xfrm>
        </p:spPr>
        <p:txBody>
          <a:bodyPr/>
          <a:lstStyle/>
          <a:p>
            <a:r>
              <a:rPr lang="ru-RU" sz="3600" b="1" i="1" smtClean="0">
                <a:solidFill>
                  <a:srgbClr val="002060"/>
                </a:solidFill>
              </a:rPr>
              <a:t>Тип деловых бумаг, излагается просьба, ходатайство о чём-либо.</a:t>
            </a:r>
          </a:p>
          <a:p>
            <a:r>
              <a:rPr lang="ru-RU" sz="3600" b="1" i="1" smtClean="0">
                <a:solidFill>
                  <a:srgbClr val="002060"/>
                </a:solidFill>
              </a:rPr>
              <a:t>Пишется от руки в одном экземпляре по установленной форме.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4625" y="908050"/>
            <a:ext cx="6254750" cy="865188"/>
          </a:xfrm>
        </p:spPr>
        <p:txBody>
          <a:bodyPr/>
          <a:lstStyle/>
          <a:p>
            <a:r>
              <a:rPr lang="ru-RU" sz="4800" b="1" smtClean="0">
                <a:solidFill>
                  <a:srgbClr val="7030A0"/>
                </a:solidFill>
              </a:rPr>
              <a:t>Автобиография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55738" y="1916113"/>
            <a:ext cx="6232525" cy="3673475"/>
          </a:xfrm>
        </p:spPr>
        <p:txBody>
          <a:bodyPr/>
          <a:lstStyle/>
          <a:p>
            <a:r>
              <a:rPr lang="ru-RU" sz="2800" b="1" i="1" smtClean="0">
                <a:solidFill>
                  <a:srgbClr val="002060"/>
                </a:solidFill>
              </a:rPr>
              <a:t>Документ, представляющий человека. В автобиографии кратко перечисляются события собственной жизни в их временной последовательности. Недопустимы сведения личного характера.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4625" y="692150"/>
            <a:ext cx="6254750" cy="1296988"/>
          </a:xfrm>
        </p:spPr>
        <p:txBody>
          <a:bodyPr/>
          <a:lstStyle/>
          <a:p>
            <a:r>
              <a:rPr lang="ru-RU" b="1" smtClean="0">
                <a:solidFill>
                  <a:srgbClr val="7030A0"/>
                </a:solidFill>
              </a:rPr>
              <a:t>Требования этики делового общения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76375" y="2349500"/>
            <a:ext cx="6230938" cy="360045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ru-RU" sz="1800" b="1" i="1" smtClean="0">
                <a:solidFill>
                  <a:srgbClr val="002060"/>
                </a:solidFill>
              </a:rPr>
              <a:t>Старайтесь избегать жаргонных словечек и оскорбительных выражений.</a:t>
            </a:r>
          </a:p>
          <a:p>
            <a:pPr marL="342900" indent="-342900">
              <a:buFont typeface="Arial" charset="0"/>
              <a:buChar char="•"/>
            </a:pPr>
            <a:r>
              <a:rPr lang="ru-RU" sz="1800" b="1" i="1" smtClean="0">
                <a:solidFill>
                  <a:srgbClr val="002060"/>
                </a:solidFill>
              </a:rPr>
              <a:t>Умейте слушать других и показывать, что это вам интересно.</a:t>
            </a:r>
          </a:p>
          <a:p>
            <a:pPr marL="342900" indent="-342900">
              <a:buFont typeface="Arial" charset="0"/>
              <a:buChar char="•"/>
            </a:pPr>
            <a:r>
              <a:rPr lang="ru-RU" sz="1800" b="1" i="1" smtClean="0">
                <a:solidFill>
                  <a:srgbClr val="002060"/>
                </a:solidFill>
              </a:rPr>
              <a:t>Соблюдайте правила грамматики.</a:t>
            </a:r>
          </a:p>
          <a:p>
            <a:pPr marL="342900" indent="-342900">
              <a:buFont typeface="Arial" charset="0"/>
              <a:buChar char="•"/>
            </a:pPr>
            <a:r>
              <a:rPr lang="ru-RU" sz="1800" b="1" i="1" smtClean="0">
                <a:solidFill>
                  <a:srgbClr val="002060"/>
                </a:solidFill>
              </a:rPr>
              <a:t>Правильно произносите имена собственные.</a:t>
            </a:r>
          </a:p>
          <a:p>
            <a:pPr marL="342900" indent="-342900">
              <a:buFont typeface="Arial" charset="0"/>
              <a:buChar char="•"/>
            </a:pPr>
            <a:r>
              <a:rPr lang="ru-RU" sz="1800" b="1" i="1" smtClean="0">
                <a:solidFill>
                  <a:srgbClr val="002060"/>
                </a:solidFill>
              </a:rPr>
              <a:t>Все служебные тайны храните при себе.</a:t>
            </a:r>
          </a:p>
          <a:p>
            <a:pPr marL="342900" indent="-342900">
              <a:buFont typeface="Arial" charset="0"/>
              <a:buChar char="•"/>
            </a:pPr>
            <a:r>
              <a:rPr lang="ru-RU" sz="1800" b="1" i="1" smtClean="0">
                <a:solidFill>
                  <a:srgbClr val="002060"/>
                </a:solidFill>
              </a:rPr>
              <a:t>Будьте осторожны с информацией, которую могут услышать сослуживцы или посетители , особенно если это носит личный характер.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2611437"/>
          </a:xfrm>
        </p:spPr>
        <p:txBody>
          <a:bodyPr/>
          <a:lstStyle/>
          <a:p>
            <a:r>
              <a:rPr lang="ru-RU" sz="2800" b="1" smtClean="0">
                <a:solidFill>
                  <a:srgbClr val="7030A0"/>
                </a:solidFill>
              </a:rPr>
              <a:t>Презентацию подготовили учащиеся 11 класса. Руководитель учитель русского языка Аверина В.В.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4625" y="908050"/>
            <a:ext cx="6254750" cy="1081088"/>
          </a:xfrm>
        </p:spPr>
        <p:txBody>
          <a:bodyPr/>
          <a:lstStyle/>
          <a:p>
            <a:pPr eaLnBrk="1" hangingPunct="1"/>
            <a:r>
              <a:rPr lang="ru-RU" sz="5400" b="1" smtClean="0">
                <a:solidFill>
                  <a:srgbClr val="002060"/>
                </a:solidFill>
              </a:rPr>
              <a:t>Цель: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55738" y="2492375"/>
            <a:ext cx="6232525" cy="3529013"/>
          </a:xfrm>
        </p:spPr>
        <p:txBody>
          <a:bodyPr/>
          <a:lstStyle/>
          <a:p>
            <a:pPr eaLnBrk="1" hangingPunct="1"/>
            <a:r>
              <a:rPr lang="ru-RU" sz="4400" b="1" i="1" smtClean="0">
                <a:solidFill>
                  <a:srgbClr val="7030A0"/>
                </a:solidFill>
              </a:rPr>
              <a:t>создать методическое пособие по написанию деловых бумаг в школе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713" y="1412875"/>
            <a:ext cx="5722937" cy="10080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700" b="1" dirty="0" smtClean="0">
                <a:solidFill>
                  <a:srgbClr val="7030A0"/>
                </a:solidFill>
              </a:rPr>
              <a:t>Использованная литература: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4579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27200" y="1989138"/>
            <a:ext cx="5711825" cy="3271837"/>
          </a:xfrm>
        </p:spPr>
        <p:txBody>
          <a:bodyPr/>
          <a:lstStyle/>
          <a:p>
            <a:pPr marL="457200" indent="-457200" algn="l">
              <a:buFont typeface="Constantia" pitchFamily="18" charset="0"/>
              <a:buAutoNum type="arabicPeriod"/>
            </a:pPr>
            <a:r>
              <a:rPr lang="ru-RU" sz="1800" b="1" i="1" smtClean="0">
                <a:solidFill>
                  <a:srgbClr val="002060"/>
                </a:solidFill>
              </a:rPr>
              <a:t>Русский язык. Деловая речь. Деловое письмо. 10-11классы. Автор-составитель И.Н.Кривенкова. Волгоград </a:t>
            </a:r>
          </a:p>
          <a:p>
            <a:pPr marL="457200" indent="-457200" algn="l">
              <a:buFont typeface="Constantia" pitchFamily="18" charset="0"/>
              <a:buAutoNum type="arabicPeriod"/>
            </a:pPr>
            <a:r>
              <a:rPr lang="ru-RU" sz="1800" b="1" i="1" smtClean="0">
                <a:solidFill>
                  <a:srgbClr val="002060"/>
                </a:solidFill>
              </a:rPr>
              <a:t>Искусство владеть словом. Автор-составитель Н.В.Васильченко. Волгоград </a:t>
            </a:r>
          </a:p>
          <a:p>
            <a:pPr marL="457200" indent="-457200" algn="l">
              <a:buFont typeface="Constantia" pitchFamily="18" charset="0"/>
              <a:buAutoNum type="arabicPeriod"/>
            </a:pPr>
            <a:r>
              <a:rPr lang="ru-RU" sz="1800" b="1" i="1" smtClean="0">
                <a:solidFill>
                  <a:srgbClr val="002060"/>
                </a:solidFill>
              </a:rPr>
              <a:t>Хотите быть успешными? Говорите правильно! Авторы-составители Г.И.Дудина, В.Н.Пташкина. Волгоград </a:t>
            </a:r>
          </a:p>
          <a:p>
            <a:pPr marL="457200" indent="-457200" algn="l">
              <a:buFont typeface="Constantia" pitchFamily="18" charset="0"/>
              <a:buAutoNum type="arabicPeriod"/>
            </a:pPr>
            <a:r>
              <a:rPr lang="ru-RU" sz="1800" b="1" i="1" smtClean="0">
                <a:solidFill>
                  <a:srgbClr val="002060"/>
                </a:solidFill>
              </a:rPr>
              <a:t>Проектная деятельность учащихся. Составитель Г.В.Цветкова. Волгоград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4625" y="908050"/>
            <a:ext cx="6254750" cy="1081088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002060"/>
                </a:solidFill>
              </a:rPr>
              <a:t>Новизна проекта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8888" y="2349500"/>
            <a:ext cx="6697662" cy="3527425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i="1" dirty="0" smtClean="0">
                <a:solidFill>
                  <a:srgbClr val="7030A0"/>
                </a:solidFill>
              </a:rPr>
              <a:t>Нет единого пособия, где бы находилась вся полезная информация о деловых бумагах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4625" y="836613"/>
            <a:ext cx="6254750" cy="1439862"/>
          </a:xfrm>
        </p:spPr>
        <p:txBody>
          <a:bodyPr/>
          <a:lstStyle/>
          <a:p>
            <a:pPr eaLnBrk="1" hangingPunct="1"/>
            <a:r>
              <a:rPr lang="ru-RU" sz="4400" b="1" smtClean="0">
                <a:solidFill>
                  <a:srgbClr val="002060"/>
                </a:solidFill>
              </a:rPr>
              <a:t>Практическая направленность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913" y="2781300"/>
            <a:ext cx="6624637" cy="316865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b="1" i="1" dirty="0" smtClean="0">
                <a:solidFill>
                  <a:srgbClr val="7030A0"/>
                </a:solidFill>
              </a:rPr>
              <a:t>Это методическое пособие может быть полезно не только учителям русского языка, но и всем, кто желает научиться правильно оформлять деловые бумаги</a:t>
            </a:r>
            <a:endParaRPr lang="ru-RU" sz="4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765175"/>
            <a:ext cx="6253162" cy="180022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Особенности официально-делового стиля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00113" y="2492375"/>
            <a:ext cx="7343775" cy="3600450"/>
          </a:xfrm>
        </p:spPr>
        <p:txBody>
          <a:bodyPr/>
          <a:lstStyle/>
          <a:p>
            <a:pPr marL="457200" indent="-457200" eaLnBrk="1" hangingPunct="1">
              <a:buFont typeface="Arial" charset="0"/>
              <a:buChar char="•"/>
            </a:pPr>
            <a:r>
              <a:rPr lang="ru-RU" b="1" smtClean="0">
                <a:solidFill>
                  <a:srgbClr val="7030A0"/>
                </a:solidFill>
              </a:rPr>
              <a:t>Точность, не допускающая иного толкования.</a:t>
            </a:r>
          </a:p>
          <a:p>
            <a:pPr marL="457200" indent="-457200" eaLnBrk="1" hangingPunct="1">
              <a:buFont typeface="Arial" charset="0"/>
              <a:buChar char="•"/>
            </a:pPr>
            <a:r>
              <a:rPr lang="ru-RU" b="1" smtClean="0">
                <a:solidFill>
                  <a:srgbClr val="7030A0"/>
                </a:solidFill>
              </a:rPr>
              <a:t>Краткость, ясность излагаемого материала.</a:t>
            </a:r>
          </a:p>
          <a:p>
            <a:pPr marL="457200" indent="-457200" eaLnBrk="1" hangingPunct="1">
              <a:buFont typeface="Arial" charset="0"/>
              <a:buChar char="•"/>
            </a:pPr>
            <a:r>
              <a:rPr lang="ru-RU" b="1" smtClean="0">
                <a:solidFill>
                  <a:srgbClr val="7030A0"/>
                </a:solidFill>
              </a:rPr>
              <a:t>Юридическая обоснованность.</a:t>
            </a:r>
          </a:p>
          <a:p>
            <a:pPr marL="457200" indent="-457200" eaLnBrk="1" hangingPunct="1">
              <a:buFont typeface="Arial" charset="0"/>
              <a:buChar char="•"/>
            </a:pPr>
            <a:r>
              <a:rPr lang="ru-RU" b="1" smtClean="0">
                <a:solidFill>
                  <a:srgbClr val="7030A0"/>
                </a:solidFill>
              </a:rPr>
              <a:t>Неличный характер.</a:t>
            </a:r>
          </a:p>
          <a:p>
            <a:pPr marL="457200" indent="-457200" eaLnBrk="1" hangingPunct="1">
              <a:buFont typeface="Arial" charset="0"/>
              <a:buChar char="•"/>
            </a:pPr>
            <a:r>
              <a:rPr lang="ru-RU" b="1" smtClean="0">
                <a:solidFill>
                  <a:srgbClr val="7030A0"/>
                </a:solidFill>
              </a:rPr>
              <a:t>Стандартизованность.</a:t>
            </a:r>
          </a:p>
          <a:p>
            <a:pPr marL="457200" indent="-457200" eaLnBrk="1" hangingPunct="1">
              <a:buFont typeface="Arial" charset="0"/>
              <a:buChar char="•"/>
            </a:pPr>
            <a:r>
              <a:rPr lang="ru-RU" b="1" smtClean="0">
                <a:solidFill>
                  <a:srgbClr val="7030A0"/>
                </a:solidFill>
              </a:rPr>
              <a:t>Стандартность расположения частей текста или реквизитов.</a:t>
            </a:r>
          </a:p>
          <a:p>
            <a:pPr marL="457200" indent="-457200" eaLnBrk="1" hangingPunct="1">
              <a:buFont typeface="Arial" charset="0"/>
              <a:buChar char="•"/>
            </a:pPr>
            <a:r>
              <a:rPr lang="ru-RU" b="1" smtClean="0">
                <a:solidFill>
                  <a:srgbClr val="7030A0"/>
                </a:solidFill>
              </a:rPr>
              <a:t>Отсутствие эмоциональности, экспрессивности.</a:t>
            </a:r>
          </a:p>
          <a:p>
            <a:pPr marL="457200" indent="-457200" eaLnBrk="1" hangingPunct="1">
              <a:buFont typeface="Arial" charset="0"/>
              <a:buChar char="•"/>
            </a:pPr>
            <a:r>
              <a:rPr lang="ru-RU" b="1" smtClean="0">
                <a:solidFill>
                  <a:srgbClr val="7030A0"/>
                </a:solidFill>
              </a:rPr>
              <a:t>Единая внешняя форма.</a:t>
            </a:r>
          </a:p>
          <a:p>
            <a:pPr marL="457200" indent="-457200" eaLnBrk="1" hangingPunct="1">
              <a:buFont typeface="Arial" charset="0"/>
              <a:buChar char="•"/>
            </a:pPr>
            <a:endParaRPr lang="ru-RU" b="1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692150"/>
            <a:ext cx="7129462" cy="1223963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2060"/>
                </a:solidFill>
              </a:rPr>
              <a:t>Основные признаки официально-делового стиля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9250" y="2205038"/>
            <a:ext cx="6481763" cy="3600450"/>
          </a:xfrm>
        </p:spPr>
        <p:txBody>
          <a:bodyPr/>
          <a:lstStyle/>
          <a:p>
            <a:pPr marL="342900" indent="-342900" algn="l" eaLnBrk="1" hangingPunct="1">
              <a:buFont typeface="Arial" charset="0"/>
              <a:buChar char="•"/>
            </a:pPr>
            <a:r>
              <a:rPr lang="ru-RU" sz="2800" b="1" smtClean="0">
                <a:solidFill>
                  <a:srgbClr val="7030A0"/>
                </a:solidFill>
              </a:rPr>
              <a:t>Назначение;</a:t>
            </a:r>
          </a:p>
          <a:p>
            <a:pPr marL="342900" indent="-342900" algn="l" eaLnBrk="1" hangingPunct="1">
              <a:buFont typeface="Arial" charset="0"/>
              <a:buChar char="•"/>
            </a:pPr>
            <a:r>
              <a:rPr lang="ru-RU" sz="2800" b="1" smtClean="0">
                <a:solidFill>
                  <a:srgbClr val="7030A0"/>
                </a:solidFill>
              </a:rPr>
              <a:t>Обстановка использования;</a:t>
            </a:r>
          </a:p>
          <a:p>
            <a:pPr marL="342900" indent="-342900" algn="l" eaLnBrk="1" hangingPunct="1">
              <a:buFont typeface="Arial" charset="0"/>
              <a:buChar char="•"/>
            </a:pPr>
            <a:r>
              <a:rPr lang="ru-RU" sz="2800" b="1" smtClean="0">
                <a:solidFill>
                  <a:srgbClr val="7030A0"/>
                </a:solidFill>
              </a:rPr>
              <a:t>Виды и жанры;</a:t>
            </a:r>
          </a:p>
          <a:p>
            <a:pPr marL="342900" indent="-342900" algn="l" eaLnBrk="1" hangingPunct="1">
              <a:buFont typeface="Arial" charset="0"/>
              <a:buChar char="•"/>
            </a:pPr>
            <a:r>
              <a:rPr lang="ru-RU" sz="2800" b="1" smtClean="0">
                <a:solidFill>
                  <a:srgbClr val="7030A0"/>
                </a:solidFill>
              </a:rPr>
              <a:t>Особенности лексики;</a:t>
            </a:r>
          </a:p>
          <a:p>
            <a:pPr marL="342900" indent="-342900" algn="l" eaLnBrk="1" hangingPunct="1">
              <a:buFont typeface="Arial" charset="0"/>
              <a:buChar char="•"/>
            </a:pPr>
            <a:r>
              <a:rPr lang="ru-RU" sz="2800" b="1" smtClean="0">
                <a:solidFill>
                  <a:srgbClr val="7030A0"/>
                </a:solidFill>
              </a:rPr>
              <a:t>Характер формулировок;</a:t>
            </a:r>
          </a:p>
          <a:p>
            <a:pPr marL="342900" indent="-342900" algn="l" eaLnBrk="1" hangingPunct="1">
              <a:buFont typeface="Arial" charset="0"/>
              <a:buChar char="•"/>
            </a:pPr>
            <a:r>
              <a:rPr lang="ru-RU" sz="2800" b="1" smtClean="0">
                <a:solidFill>
                  <a:srgbClr val="7030A0"/>
                </a:solidFill>
              </a:rPr>
              <a:t>Требования к оформлению.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4625" y="765175"/>
            <a:ext cx="6254750" cy="1079500"/>
          </a:xfrm>
        </p:spPr>
        <p:txBody>
          <a:bodyPr/>
          <a:lstStyle/>
          <a:p>
            <a:pPr eaLnBrk="1" hangingPunct="1"/>
            <a:r>
              <a:rPr lang="ru-RU" sz="4400" b="1" smtClean="0">
                <a:solidFill>
                  <a:srgbClr val="002060"/>
                </a:solidFill>
              </a:rPr>
              <a:t>Виды деловых бумаг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55738" y="1916113"/>
            <a:ext cx="6232525" cy="3960812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7030A0"/>
                </a:solidFill>
              </a:rPr>
              <a:t>Доверенность</a:t>
            </a:r>
          </a:p>
          <a:p>
            <a:pPr eaLnBrk="1" hangingPunct="1"/>
            <a:r>
              <a:rPr lang="ru-RU" b="1" i="1" smtClean="0">
                <a:solidFill>
                  <a:srgbClr val="7030A0"/>
                </a:solidFill>
              </a:rPr>
              <a:t>Расписка</a:t>
            </a:r>
          </a:p>
          <a:p>
            <a:pPr eaLnBrk="1" hangingPunct="1"/>
            <a:r>
              <a:rPr lang="ru-RU" b="1" i="1" smtClean="0">
                <a:solidFill>
                  <a:srgbClr val="7030A0"/>
                </a:solidFill>
              </a:rPr>
              <a:t>Объявление</a:t>
            </a:r>
          </a:p>
          <a:p>
            <a:pPr eaLnBrk="1" hangingPunct="1"/>
            <a:r>
              <a:rPr lang="ru-RU" b="1" i="1" smtClean="0">
                <a:solidFill>
                  <a:srgbClr val="7030A0"/>
                </a:solidFill>
              </a:rPr>
              <a:t>Заявление</a:t>
            </a:r>
          </a:p>
          <a:p>
            <a:pPr eaLnBrk="1" hangingPunct="1"/>
            <a:r>
              <a:rPr lang="ru-RU" b="1" i="1" smtClean="0">
                <a:solidFill>
                  <a:srgbClr val="7030A0"/>
                </a:solidFill>
              </a:rPr>
              <a:t>Резюме</a:t>
            </a:r>
          </a:p>
          <a:p>
            <a:pPr eaLnBrk="1" hangingPunct="1"/>
            <a:r>
              <a:rPr lang="ru-RU" b="1" i="1" smtClean="0">
                <a:solidFill>
                  <a:srgbClr val="7030A0"/>
                </a:solidFill>
              </a:rPr>
              <a:t>Деловое письмо</a:t>
            </a:r>
          </a:p>
          <a:p>
            <a:pPr eaLnBrk="1" hangingPunct="1"/>
            <a:r>
              <a:rPr lang="ru-RU" b="1" i="1" smtClean="0">
                <a:solidFill>
                  <a:srgbClr val="7030A0"/>
                </a:solidFill>
              </a:rPr>
              <a:t>Автобиография</a:t>
            </a:r>
          </a:p>
          <a:p>
            <a:pPr eaLnBrk="1" hangingPunct="1"/>
            <a:r>
              <a:rPr lang="ru-RU" b="1" i="1" smtClean="0">
                <a:solidFill>
                  <a:srgbClr val="7030A0"/>
                </a:solidFill>
              </a:rPr>
              <a:t>Объяснительная расписка</a:t>
            </a:r>
          </a:p>
          <a:p>
            <a:pPr eaLnBrk="1" hangingPunct="1"/>
            <a:r>
              <a:rPr lang="ru-RU" b="1" i="1" smtClean="0">
                <a:solidFill>
                  <a:srgbClr val="7030A0"/>
                </a:solidFill>
              </a:rPr>
              <a:t>Протокол </a:t>
            </a:r>
          </a:p>
          <a:p>
            <a:pPr eaLnBrk="1" hangingPunct="1"/>
            <a:r>
              <a:rPr lang="ru-RU" b="1" i="1" smtClean="0">
                <a:solidFill>
                  <a:srgbClr val="7030A0"/>
                </a:solidFill>
              </a:rPr>
              <a:t>Справка </a:t>
            </a:r>
          </a:p>
          <a:p>
            <a:pPr eaLnBrk="1" hangingPunct="1"/>
            <a:r>
              <a:rPr lang="ru-RU" b="1" i="1" smtClean="0">
                <a:solidFill>
                  <a:srgbClr val="7030A0"/>
                </a:solidFill>
              </a:rPr>
              <a:t>Договор </a:t>
            </a:r>
          </a:p>
          <a:p>
            <a:pPr eaLnBrk="1" hangingPunct="1"/>
            <a:endParaRPr lang="ru-RU" b="1" i="1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4625" y="765175"/>
            <a:ext cx="6254750" cy="1223963"/>
          </a:xfrm>
        </p:spPr>
        <p:txBody>
          <a:bodyPr/>
          <a:lstStyle/>
          <a:p>
            <a:r>
              <a:rPr lang="ru-RU" sz="6000" b="1" smtClean="0">
                <a:solidFill>
                  <a:srgbClr val="7030A0"/>
                </a:solidFill>
              </a:rPr>
              <a:t>Справка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63713" y="2565400"/>
            <a:ext cx="5761037" cy="2735263"/>
          </a:xfrm>
        </p:spPr>
        <p:txBody>
          <a:bodyPr/>
          <a:lstStyle/>
          <a:p>
            <a:r>
              <a:rPr lang="ru-RU" sz="2800" b="1" i="1" smtClean="0">
                <a:solidFill>
                  <a:srgbClr val="002060"/>
                </a:solidFill>
              </a:rPr>
              <a:t>Документ информационного характера, удостоверяющий что-нибудь, какой-либо факт.</a:t>
            </a:r>
          </a:p>
          <a:p>
            <a:r>
              <a:rPr lang="ru-RU" sz="2800" b="1" i="1" smtClean="0">
                <a:solidFill>
                  <a:srgbClr val="002060"/>
                </a:solidFill>
              </a:rPr>
              <a:t>Выдаётся лицу или учреждению.</a:t>
            </a:r>
          </a:p>
          <a:p>
            <a:endParaRPr lang="ru-RU" sz="2800" b="1" i="1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765175"/>
            <a:ext cx="7272338" cy="1368425"/>
          </a:xfrm>
        </p:spPr>
        <p:txBody>
          <a:bodyPr/>
          <a:lstStyle/>
          <a:p>
            <a:pPr eaLnBrk="1" hangingPunct="1"/>
            <a:r>
              <a:rPr lang="ru-RU" sz="6000" b="1" smtClean="0">
                <a:solidFill>
                  <a:srgbClr val="7030A0"/>
                </a:solidFill>
              </a:rPr>
              <a:t>Доверенность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55738" y="2708275"/>
            <a:ext cx="6232525" cy="2520950"/>
          </a:xfrm>
        </p:spPr>
        <p:txBody>
          <a:bodyPr/>
          <a:lstStyle/>
          <a:p>
            <a:pPr eaLnBrk="1" hangingPunct="1"/>
            <a:r>
              <a:rPr lang="ru-RU" sz="2800" b="1" i="1" smtClean="0">
                <a:solidFill>
                  <a:srgbClr val="002060"/>
                </a:solidFill>
              </a:rPr>
              <a:t>Документ, удостоверяющий факт временной передачи полномочий  на осуществление каких-либо действий от одного лица другому лицу.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180</TotalTime>
  <Words>503</Words>
  <Application>Microsoft Office PowerPoint</Application>
  <PresentationFormat>Экран (4:3)</PresentationFormat>
  <Paragraphs>94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Franklin Gothic Book</vt:lpstr>
      <vt:lpstr>Arial</vt:lpstr>
      <vt:lpstr>Constantia</vt:lpstr>
      <vt:lpstr>Brush Script MT</vt:lpstr>
      <vt:lpstr>Calibri</vt:lpstr>
      <vt:lpstr>Rage Italic</vt:lpstr>
      <vt:lpstr>Кнопка</vt:lpstr>
      <vt:lpstr>Тема: </vt:lpstr>
      <vt:lpstr>Цель:</vt:lpstr>
      <vt:lpstr>Новизна проекта </vt:lpstr>
      <vt:lpstr>Практическая направленность</vt:lpstr>
      <vt:lpstr>Особенности официально-делового стиля</vt:lpstr>
      <vt:lpstr>Основные признаки официально-делового стиля</vt:lpstr>
      <vt:lpstr>Виды деловых бумаг</vt:lpstr>
      <vt:lpstr>Справка </vt:lpstr>
      <vt:lpstr>Доверенность </vt:lpstr>
      <vt:lpstr>Расписка </vt:lpstr>
      <vt:lpstr>Заявление </vt:lpstr>
      <vt:lpstr>Объяснительная записка</vt:lpstr>
      <vt:lpstr>Протокол </vt:lpstr>
      <vt:lpstr>Договор </vt:lpstr>
      <vt:lpstr>Резюме </vt:lpstr>
      <vt:lpstr>Заявление </vt:lpstr>
      <vt:lpstr>Автобиография </vt:lpstr>
      <vt:lpstr>Требования этики делового общения</vt:lpstr>
      <vt:lpstr>Презентацию подготовили учащиеся 11 класса. Руководитель учитель русского языка Аверина В.В.</vt:lpstr>
      <vt:lpstr>Использованная литература: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</dc:title>
  <dc:creator>777</dc:creator>
  <cp:lastModifiedBy>777</cp:lastModifiedBy>
  <cp:revision>19</cp:revision>
  <dcterms:created xsi:type="dcterms:W3CDTF">2011-01-27T19:24:03Z</dcterms:created>
  <dcterms:modified xsi:type="dcterms:W3CDTF">2011-03-04T10:49:02Z</dcterms:modified>
</cp:coreProperties>
</file>